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9" r:id="rId3"/>
    <p:sldId id="302" r:id="rId4"/>
    <p:sldId id="265" r:id="rId5"/>
    <p:sldId id="268" r:id="rId6"/>
    <p:sldId id="266" r:id="rId7"/>
    <p:sldId id="267" r:id="rId8"/>
    <p:sldId id="262" r:id="rId9"/>
    <p:sldId id="269" r:id="rId10"/>
    <p:sldId id="263" r:id="rId11"/>
    <p:sldId id="270" r:id="rId12"/>
    <p:sldId id="272" r:id="rId13"/>
    <p:sldId id="271" r:id="rId14"/>
    <p:sldId id="276" r:id="rId15"/>
    <p:sldId id="273" r:id="rId16"/>
    <p:sldId id="277" r:id="rId17"/>
    <p:sldId id="278" r:id="rId18"/>
    <p:sldId id="274" r:id="rId19"/>
    <p:sldId id="281" r:id="rId20"/>
    <p:sldId id="279" r:id="rId21"/>
    <p:sldId id="280" r:id="rId22"/>
    <p:sldId id="282" r:id="rId23"/>
    <p:sldId id="284" r:id="rId24"/>
    <p:sldId id="289" r:id="rId25"/>
    <p:sldId id="285" r:id="rId26"/>
    <p:sldId id="288" r:id="rId27"/>
    <p:sldId id="286" r:id="rId28"/>
    <p:sldId id="290" r:id="rId29"/>
    <p:sldId id="283" r:id="rId30"/>
    <p:sldId id="287" r:id="rId31"/>
    <p:sldId id="291" r:id="rId32"/>
    <p:sldId id="315" r:id="rId33"/>
    <p:sldId id="292" r:id="rId34"/>
    <p:sldId id="293" r:id="rId35"/>
    <p:sldId id="295" r:id="rId36"/>
    <p:sldId id="296" r:id="rId37"/>
    <p:sldId id="297" r:id="rId38"/>
    <p:sldId id="298" r:id="rId39"/>
    <p:sldId id="299" r:id="rId40"/>
    <p:sldId id="300" r:id="rId41"/>
    <p:sldId id="294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3" r:id="rId52"/>
    <p:sldId id="312" r:id="rId53"/>
    <p:sldId id="314" r:id="rId54"/>
    <p:sldId id="316" r:id="rId55"/>
    <p:sldId id="317" r:id="rId56"/>
    <p:sldId id="321" r:id="rId57"/>
    <p:sldId id="322" r:id="rId58"/>
    <p:sldId id="323" r:id="rId59"/>
    <p:sldId id="324" r:id="rId60"/>
    <p:sldId id="327" r:id="rId61"/>
    <p:sldId id="325" r:id="rId62"/>
    <p:sldId id="329" r:id="rId63"/>
    <p:sldId id="328" r:id="rId64"/>
    <p:sldId id="331" r:id="rId65"/>
    <p:sldId id="330" r:id="rId66"/>
    <p:sldId id="332" r:id="rId67"/>
    <p:sldId id="333" r:id="rId68"/>
    <p:sldId id="334" r:id="rId69"/>
    <p:sldId id="335" r:id="rId70"/>
    <p:sldId id="337" r:id="rId71"/>
    <p:sldId id="338" r:id="rId72"/>
    <p:sldId id="339" r:id="rId73"/>
    <p:sldId id="336" r:id="rId74"/>
    <p:sldId id="340" r:id="rId75"/>
    <p:sldId id="342" r:id="rId76"/>
    <p:sldId id="341" r:id="rId77"/>
    <p:sldId id="345" r:id="rId78"/>
    <p:sldId id="344" r:id="rId79"/>
    <p:sldId id="348" r:id="rId80"/>
    <p:sldId id="349" r:id="rId81"/>
    <p:sldId id="350" r:id="rId82"/>
    <p:sldId id="343" r:id="rId83"/>
    <p:sldId id="347" r:id="rId84"/>
    <p:sldId id="351" r:id="rId85"/>
    <p:sldId id="358" r:id="rId86"/>
    <p:sldId id="346" r:id="rId87"/>
    <p:sldId id="352" r:id="rId88"/>
    <p:sldId id="353" r:id="rId89"/>
    <p:sldId id="354" r:id="rId90"/>
    <p:sldId id="355" r:id="rId91"/>
    <p:sldId id="356" r:id="rId92"/>
    <p:sldId id="357" r:id="rId93"/>
    <p:sldId id="360" r:id="rId94"/>
    <p:sldId id="359" r:id="rId95"/>
    <p:sldId id="361" r:id="rId96"/>
    <p:sldId id="362" r:id="rId97"/>
    <p:sldId id="363" r:id="rId9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973"/>
    <a:srgbClr val="882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86025" autoAdjust="0"/>
  </p:normalViewPr>
  <p:slideViewPr>
    <p:cSldViewPr>
      <p:cViewPr varScale="1">
        <p:scale>
          <a:sx n="47" d="100"/>
          <a:sy n="47" d="100"/>
        </p:scale>
        <p:origin x="128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048"/>
    </p:cViewPr>
  </p:sorterViewPr>
  <p:notesViewPr>
    <p:cSldViewPr>
      <p:cViewPr varScale="1">
        <p:scale>
          <a:sx n="42" d="100"/>
          <a:sy n="42" d="100"/>
        </p:scale>
        <p:origin x="225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DC279-5992-4207-A6F6-31F943AC5397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F8F32-2F88-4162-AD83-911D9E56BC2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47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307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96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26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9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413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798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347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2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99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983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5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202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6469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/>
              <a:t># Canadá possui a maior expectativa entre os países listados;</a:t>
            </a:r>
          </a:p>
          <a:p>
            <a:r>
              <a:rPr lang="pt-BR" sz="1200" dirty="0" smtClean="0"/>
              <a:t># Bolívia e Haiti possuem expectativas de vida muito menores</a:t>
            </a:r>
          </a:p>
          <a:p>
            <a:r>
              <a:rPr lang="pt-BR" sz="1200" dirty="0" smtClean="0"/>
              <a:t>que os demais países;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729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Temperatura e Mês codificado por elementos</a:t>
            </a:r>
            <a:r>
              <a:rPr lang="pt-BR" baseline="0" dirty="0" smtClean="0"/>
              <a:t> de posição nos eixos y e x, respectivamente.</a:t>
            </a:r>
          </a:p>
          <a:p>
            <a:r>
              <a:rPr lang="pt-BR" baseline="0" dirty="0" smtClean="0"/>
              <a:t>A localidade (cidade) está mapeada de acordo com distintas cores.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0783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334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266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246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0526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1487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98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3500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7436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\faixa_etaria_usuarios_df.csv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8400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\genero_usuarios_df.csv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0636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\analise_tempo_medio.csv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0125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dataviz_para_todos</a:t>
            </a:r>
            <a:r>
              <a:rPr lang="pt-BR" dirty="0" smtClean="0"/>
              <a:t>\data\</a:t>
            </a:r>
            <a:r>
              <a:rPr lang="pt-BR" dirty="0" err="1" smtClean="0"/>
              <a:t>interm</a:t>
            </a:r>
            <a:r>
              <a:rPr lang="pt-BR" dirty="0" smtClean="0"/>
              <a:t>\tempo_percurso_diff_idades.csv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0590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7458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3796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1968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93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8471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36788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57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150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53732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7323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264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8216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717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7201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12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84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Duas</a:t>
            </a:r>
            <a:r>
              <a:rPr lang="pt-BR" baseline="0" dirty="0" smtClean="0"/>
              <a:t> escalas posicionais (mês e localidade) e ambas são discretas.</a:t>
            </a:r>
          </a:p>
          <a:p>
            <a:r>
              <a:rPr lang="pt-BR" baseline="0" dirty="0" smtClean="0"/>
              <a:t># Mês é um fator ordenado com 12 níveis e Localidade não possui ordem com 4 níveis.</a:t>
            </a:r>
          </a:p>
          <a:p>
            <a:r>
              <a:rPr lang="pt-BR" baseline="0" dirty="0" smtClean="0"/>
              <a:t>Para escalas de posicionais discretas, geralmente se posiciona os fatores com espaçamentos iguais ao longo do eixo. </a:t>
            </a:r>
          </a:p>
          <a:p>
            <a:r>
              <a:rPr lang="pt-BR" baseline="0" dirty="0" smtClean="0"/>
              <a:t># Se o fator é ordenado (como o caso do mês), portanto, os níveis devem ser posicionados obedecendo a ordem intrínseca.</a:t>
            </a:r>
          </a:p>
          <a:p>
            <a:r>
              <a:rPr lang="pt-BR" baseline="0" dirty="0" smtClean="0"/>
              <a:t># No caso de fatores sem ordem, a decisão é arbitrária, mas no caso em questão foi decidido colocar do mais frio (Chicago) para o mais quente (</a:t>
            </a:r>
            <a:r>
              <a:rPr lang="pt-BR" baseline="0" dirty="0" err="1" smtClean="0"/>
              <a:t>Death</a:t>
            </a:r>
            <a:r>
              <a:rPr lang="pt-BR" baseline="0" dirty="0" smtClean="0"/>
              <a:t> Valley).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2355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83585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16854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77582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702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F8F32-2F88-4162-AD83-911D9E56BC26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7744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2AFAE-AD99-43D4-BC52-CB831EBD1730}" type="datetimeFigureOut">
              <a:rPr lang="pt-BR" smtClean="0"/>
              <a:pPr/>
              <a:t>24/09/2018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4714E5-F1A5-49DA-B0CB-8F77E242E92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2.png"/><Relationship Id="rId5" Type="http://schemas.openxmlformats.org/officeDocument/2006/relationships/image" Target="../media/image91.wmf"/><Relationship Id="rId4" Type="http://schemas.openxmlformats.org/officeDocument/2006/relationships/oleObject" Target="../embeddings/oleObject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092967" y="4797152"/>
            <a:ext cx="3207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 smtClean="0"/>
              <a:t>JOSÉ FERRAZ NETO</a:t>
            </a:r>
            <a:endParaRPr lang="pt-BR" sz="30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3059832" y="5971346"/>
            <a:ext cx="32406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    </a:t>
            </a:r>
            <a:r>
              <a:rPr lang="pt-BR" sz="2000" dirty="0" smtClean="0">
                <a:latin typeface="Goudy Old Style" pitchFamily="18" charset="0"/>
              </a:rPr>
              <a:t>Cientista de Dados | ANP</a:t>
            </a:r>
          </a:p>
          <a:p>
            <a:r>
              <a:rPr lang="pt-BR" sz="2000" dirty="0" smtClean="0">
                <a:latin typeface="Goudy Old Style" pitchFamily="18" charset="0"/>
              </a:rPr>
              <a:t>Organizador | </a:t>
            </a:r>
            <a:r>
              <a:rPr lang="pt-BR" sz="2000" dirty="0" err="1" smtClean="0">
                <a:latin typeface="Goudy Old Style" pitchFamily="18" charset="0"/>
              </a:rPr>
              <a:t>PyData</a:t>
            </a:r>
            <a:r>
              <a:rPr lang="pt-BR" sz="2000" dirty="0" smtClean="0">
                <a:latin typeface="Goudy Old Style" pitchFamily="18" charset="0"/>
              </a:rPr>
              <a:t> Brasília</a:t>
            </a:r>
            <a:endParaRPr lang="pt-BR" sz="2000" dirty="0">
              <a:latin typeface="Goudy Old Style" pitchFamily="18" charset="0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803217" y="2492896"/>
            <a:ext cx="801745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VISUALIZAÇÃO DE DAD       </a:t>
            </a:r>
          </a:p>
          <a:p>
            <a:pPr algn="ctr"/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PARA TODOS</a:t>
            </a:r>
          </a:p>
          <a:p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10" name="Imagem 9" descr="col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7328" y="2602408"/>
            <a:ext cx="432048" cy="43204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7913246" y="2484270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chemeClr val="tx2"/>
                </a:solidFill>
                <a:latin typeface="Arial Black" pitchFamily="34" charset="0"/>
              </a:rPr>
              <a:t>S</a:t>
            </a:r>
            <a:endParaRPr lang="pt-BR" sz="4000" dirty="0">
              <a:solidFill>
                <a:schemeClr val="tx2"/>
              </a:solidFill>
              <a:latin typeface="Arial Black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293109" y="262389"/>
            <a:ext cx="6744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4° Seminário Internacional sobre Análise de Dados na</a:t>
            </a:r>
          </a:p>
          <a:p>
            <a:pPr algn="ctr"/>
            <a:r>
              <a:rPr lang="pt-BR" sz="2000" b="1" dirty="0" smtClean="0">
                <a:latin typeface="Arial" pitchFamily="34" charset="0"/>
                <a:cs typeface="Arial" pitchFamily="34" charset="0"/>
              </a:rPr>
              <a:t>Administração Pública</a:t>
            </a:r>
            <a:endParaRPr lang="pt-BR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2979700"/>
            <a:ext cx="4608512" cy="864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2123728" y="6165304"/>
            <a:ext cx="518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Automating  the  Design  of  Graphical  Presentations  of  Relational  Information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267045" y="6392361"/>
            <a:ext cx="2457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 smtClean="0"/>
              <a:t>Jock</a:t>
            </a:r>
            <a:r>
              <a:rPr lang="pt-BR" sz="1200" dirty="0" smtClean="0"/>
              <a:t> </a:t>
            </a:r>
            <a:r>
              <a:rPr lang="pt-BR" sz="1200" dirty="0" err="1" smtClean="0"/>
              <a:t>Mackinlay</a:t>
            </a:r>
            <a:r>
              <a:rPr lang="pt-BR" sz="1200" dirty="0" smtClean="0"/>
              <a:t> – Stanford </a:t>
            </a:r>
            <a:r>
              <a:rPr lang="pt-BR" sz="1200" dirty="0" err="1" smtClean="0"/>
              <a:t>University</a:t>
            </a:r>
            <a:endParaRPr lang="pt-BR" sz="1200" dirty="0" smtClean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995936" y="1340768"/>
            <a:ext cx="13831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EFICÁCIA</a:t>
            </a:r>
            <a:endParaRPr lang="pt-BR" sz="2500" b="1" dirty="0">
              <a:solidFill>
                <a:schemeClr val="bg1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899592" y="1844824"/>
            <a:ext cx="7848872" cy="57606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Uma visualização é mais eficaz que outra se a informação transmitida por uma é mais rapidamente compreendida que a da outra.</a:t>
            </a:r>
            <a:endParaRPr lang="pt-BR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627784" y="3068960"/>
            <a:ext cx="439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FALE A VERDADE E NADA ALÉM DA VERDADE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(não minta, e não minta por omissão)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2483768" y="4293096"/>
            <a:ext cx="4608512" cy="10801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2433144" y="4365104"/>
            <a:ext cx="4587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UTILIZE CODIFICAÇÕES QUE AS PESSOAS ENTENDAM MELHOR</a:t>
            </a:r>
          </a:p>
          <a:p>
            <a:pPr algn="ctr"/>
            <a:r>
              <a:rPr lang="pt-BR" dirty="0" smtClean="0">
                <a:solidFill>
                  <a:schemeClr val="bg1"/>
                </a:solidFill>
              </a:rPr>
              <a:t>(onde melhor = rápido e/ou mais preciso)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408358" y="332656"/>
            <a:ext cx="65626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CRITÉRIOS DE DESIGN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428909"/>
            <a:ext cx="9433047" cy="7848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4500" b="1" dirty="0"/>
              <a:t>Fundamentals </a:t>
            </a:r>
            <a:r>
              <a:rPr lang="pt-BR" sz="4500" b="1" dirty="0" err="1"/>
              <a:t>of</a:t>
            </a:r>
            <a:r>
              <a:rPr lang="pt-BR" sz="4500" b="1" dirty="0"/>
              <a:t> Data </a:t>
            </a:r>
            <a:r>
              <a:rPr lang="pt-BR" sz="4500" b="1" dirty="0" err="1"/>
              <a:t>Visualization</a:t>
            </a:r>
            <a:endParaRPr lang="pt-BR" sz="4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567258" y="1227172"/>
            <a:ext cx="20830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i="1" dirty="0" err="1"/>
              <a:t>Claus</a:t>
            </a:r>
            <a:r>
              <a:rPr lang="pt-BR" sz="2500" b="1" i="1" dirty="0"/>
              <a:t> O. </a:t>
            </a:r>
            <a:r>
              <a:rPr lang="pt-BR" sz="2500" b="1" i="1" dirty="0" err="1"/>
              <a:t>Wilke</a:t>
            </a:r>
            <a:endParaRPr lang="pt-BR" sz="2500" b="1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6802" y="2823731"/>
            <a:ext cx="56902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https://serialmentor.com/dataviz/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07160" y="4710722"/>
            <a:ext cx="634949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b="1" u="sng" dirty="0">
                <a:solidFill>
                  <a:schemeClr val="accent1"/>
                </a:solidFill>
              </a:rPr>
              <a:t>https://github.com/clauswilke/dataviz</a:t>
            </a:r>
          </a:p>
        </p:txBody>
      </p:sp>
    </p:spTree>
    <p:extLst>
      <p:ext uri="{BB962C8B-B14F-4D97-AF65-F5344CB8AC3E}">
        <p14:creationId xmlns:p14="http://schemas.microsoft.com/office/powerpoint/2010/main" val="10061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19544" y="46946"/>
            <a:ext cx="43727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000" b="1" u="sng" dirty="0" smtClean="0"/>
              <a:t>TIPO DE DADOS</a:t>
            </a:r>
            <a:endParaRPr lang="pt-BR" sz="5000" b="1" u="sng" dirty="0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74302"/>
              </p:ext>
            </p:extLst>
          </p:nvPr>
        </p:nvGraphicFramePr>
        <p:xfrm>
          <a:off x="1115616" y="1052738"/>
          <a:ext cx="7344816" cy="511256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448272">
                  <a:extLst>
                    <a:ext uri="{9D8B030D-6E8A-4147-A177-3AD203B41FA5}">
                      <a16:colId xmlns:a16="http://schemas.microsoft.com/office/drawing/2014/main" val="3078997267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869468944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785303249"/>
                    </a:ext>
                  </a:extLst>
                </a:gridCol>
              </a:tblGrid>
              <a:tr h="628854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TIPO DE VARIÁVEL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EXEMPLOS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ESCALA</a:t>
                      </a:r>
                      <a:r>
                        <a:rPr lang="pt-BR" baseline="0" dirty="0" smtClean="0"/>
                        <a:t> APROPRIADA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949305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CONTÍNUA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1.3, 5.7, 83, 1.5x10</a:t>
                      </a:r>
                      <a:r>
                        <a:rPr lang="pt-BR" baseline="30000" dirty="0" smtClean="0"/>
                        <a:t>-2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CONTÍNUA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336997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QUANTITATIVA</a:t>
                      </a:r>
                    </a:p>
                    <a:p>
                      <a:pPr algn="ctr"/>
                      <a:r>
                        <a:rPr lang="pt-BR" dirty="0" smtClean="0"/>
                        <a:t>DISCRETA</a:t>
                      </a:r>
                      <a:r>
                        <a:rPr lang="pt-BR" baseline="0" dirty="0" smtClean="0"/>
                        <a:t> NUMÉRICA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1, 2, 3, 4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102620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SEM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CACHORRO, GATO, PEIXE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163709"/>
                  </a:ext>
                </a:extLst>
              </a:tr>
              <a:tr h="112092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QUALITATIVA</a:t>
                      </a:r>
                    </a:p>
                    <a:p>
                      <a:pPr algn="ctr"/>
                      <a:r>
                        <a:rPr lang="pt-BR" dirty="0" smtClean="0"/>
                        <a:t>CATEGÓRICA COM ORDENAÇÃO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BAIXO, MÉDIO, ALTO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DISCRETA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47751"/>
                  </a:ext>
                </a:extLst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3059832" y="6309320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831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27584" y="404664"/>
            <a:ext cx="7683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 smtClean="0"/>
              <a:t>CODIFICANDO DADOS EM ELEMENTOS VISUAIS</a:t>
            </a:r>
            <a:endParaRPr lang="pt-BR" sz="3000" b="1" u="sng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2004417"/>
            <a:ext cx="7677150" cy="315277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7824" y="6383069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99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563888" y="692696"/>
            <a:ext cx="1656184" cy="5040560"/>
          </a:xfrm>
          <a:prstGeom prst="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953055" y="872716"/>
            <a:ext cx="1435369" cy="478853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755576" y="692696"/>
            <a:ext cx="2664296" cy="5040560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05698"/>
              </p:ext>
            </p:extLst>
          </p:nvPr>
        </p:nvGraphicFramePr>
        <p:xfrm>
          <a:off x="611560" y="980728"/>
          <a:ext cx="7833395" cy="4525963"/>
        </p:xfrm>
        <a:graphic>
          <a:graphicData uri="http://schemas.openxmlformats.org/drawingml/2006/table">
            <a:tbl>
              <a:tblPr/>
              <a:tblGrid>
                <a:gridCol w="1566679">
                  <a:extLst>
                    <a:ext uri="{9D8B030D-6E8A-4147-A177-3AD203B41FA5}">
                      <a16:colId xmlns:a16="http://schemas.microsoft.com/office/drawing/2014/main" val="2485896982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2573106837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0745147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170912026"/>
                    </a:ext>
                  </a:extLst>
                </a:gridCol>
                <a:gridCol w="1566679">
                  <a:extLst>
                    <a:ext uri="{9D8B030D-6E8A-4147-A177-3AD203B41FA5}">
                      <a16:colId xmlns:a16="http://schemas.microsoft.com/office/drawing/2014/main" val="1589127062"/>
                    </a:ext>
                  </a:extLst>
                </a:gridCol>
              </a:tblGrid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Month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Day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Location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Station ID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Temperature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716530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25.6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88836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734670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7495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1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51.0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297312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25.5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902877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86372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667171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51.2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2976184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Chicago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USW00014819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25.3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0494775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San Diego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USW00093107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55.3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902218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Death Valley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USC00042319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51.3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7720919"/>
                  </a:ext>
                </a:extLst>
              </a:tr>
              <a:tr h="348151"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Jan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3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700"/>
                        <a:t>Houston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/>
                        <a:t>USW00012918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 dirty="0"/>
                        <a:t>53.8</a:t>
                      </a:r>
                    </a:p>
                  </a:txBody>
                  <a:tcPr marL="87038" marR="87038" marT="43519" marB="4351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560583"/>
                  </a:ext>
                </a:extLst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1410487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6993502" y="5953326"/>
            <a:ext cx="13544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POSIÇÃO</a:t>
            </a:r>
            <a:endParaRPr lang="pt-BR" sz="25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3871420" y="5953326"/>
            <a:ext cx="10411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CORES</a:t>
            </a:r>
            <a:endParaRPr lang="pt-BR" sz="25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987824" y="6439384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9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3" grpId="0" animBg="1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54" y="692696"/>
            <a:ext cx="9003546" cy="555933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915816" y="6440563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30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47" y="2708920"/>
            <a:ext cx="2904783" cy="174051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67797" y="2636912"/>
            <a:ext cx="2520280" cy="1884534"/>
          </a:xfrm>
          <a:prstGeom prst="rect">
            <a:avLst/>
          </a:prstGeom>
        </p:spPr>
      </p:pic>
      <p:sp>
        <p:nvSpPr>
          <p:cNvPr id="5" name="Seta para a Esquerda e para a Direita 4"/>
          <p:cNvSpPr/>
          <p:nvPr/>
        </p:nvSpPr>
        <p:spPr>
          <a:xfrm>
            <a:off x="3131840" y="3247467"/>
            <a:ext cx="3096344" cy="648072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026085" y="116632"/>
            <a:ext cx="721832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CODIFICANDO DADOS</a:t>
            </a:r>
          </a:p>
          <a:p>
            <a:pPr algn="ctr"/>
            <a:r>
              <a:rPr lang="pt-BR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EM ELEMENTOS VISUAIS</a:t>
            </a:r>
            <a:endParaRPr lang="pt-BR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414530" y="4810383"/>
            <a:ext cx="8188460" cy="17543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INVERSÃO DOS ELEMENTOS</a:t>
            </a:r>
          </a:p>
          <a:p>
            <a:pPr algn="ctr"/>
            <a:r>
              <a:rPr lang="pt-BR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CODIFICADORES</a:t>
            </a:r>
            <a:endParaRPr lang="pt-B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414530" y="2051394"/>
            <a:ext cx="18642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LOCALIDADE</a:t>
            </a:r>
            <a:endParaRPr lang="pt-BR" sz="2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6732240" y="2055766"/>
            <a:ext cx="220182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TEMPERATURA</a:t>
            </a:r>
            <a:endParaRPr lang="pt-BR" sz="2500" b="1" dirty="0"/>
          </a:p>
        </p:txBody>
      </p:sp>
    </p:spTree>
    <p:extLst>
      <p:ext uri="{BB962C8B-B14F-4D97-AF65-F5344CB8AC3E}">
        <p14:creationId xmlns:p14="http://schemas.microsoft.com/office/powerpoint/2010/main" val="228495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1984"/>
            <a:ext cx="9143999" cy="69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2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2537"/>
            <a:ext cx="9144000" cy="274063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93845" y="332656"/>
            <a:ext cx="5956309" cy="101566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MAPA DE CALOR</a:t>
            </a:r>
            <a:endParaRPr lang="pt-B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987824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844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115029"/>
            <a:ext cx="4680520" cy="28900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65104"/>
            <a:ext cx="7207529" cy="21602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55576" y="116632"/>
            <a:ext cx="79971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EXISTE GRÁFICO MELHOR ?</a:t>
            </a:r>
            <a:endParaRPr lang="pt-BR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890862" y="649687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365104"/>
            <a:ext cx="3739344" cy="24928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0" y="270892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 smtClean="0"/>
              <a:t>A visualização de dados é 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apresentação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de informação quantitativa em forma gráfica. Em outras palavras, ela transforma conjuntos de dados em </a:t>
            </a:r>
            <a:r>
              <a:rPr lang="pt-BR" sz="2000" b="1" u="sng" dirty="0" smtClean="0">
                <a:solidFill>
                  <a:srgbClr val="FF0000"/>
                </a:solidFill>
              </a:rPr>
              <a:t>elementos visuais</a:t>
            </a:r>
            <a:r>
              <a:rPr lang="pt-BR" sz="2000" dirty="0" smtClean="0">
                <a:solidFill>
                  <a:srgbClr val="FF0000"/>
                </a:solidFill>
              </a:rPr>
              <a:t> </a:t>
            </a:r>
            <a:r>
              <a:rPr lang="pt-BR" sz="2000" dirty="0" smtClean="0"/>
              <a:t>que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facilitam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a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compreensão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e 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b="1" dirty="0" smtClean="0">
                <a:solidFill>
                  <a:srgbClr val="FF0000"/>
                </a:solidFill>
              </a:rPr>
              <a:t>processamento</a:t>
            </a:r>
            <a:r>
              <a:rPr lang="pt-BR" sz="2000" dirty="0" smtClean="0">
                <a:solidFill>
                  <a:schemeClr val="bg1"/>
                </a:solidFill>
              </a:rPr>
              <a:t> </a:t>
            </a:r>
            <a:r>
              <a:rPr lang="pt-BR" sz="2000" dirty="0" smtClean="0"/>
              <a:t>da informação.</a:t>
            </a:r>
            <a:endParaRPr lang="pt-BR" sz="2000" dirty="0"/>
          </a:p>
        </p:txBody>
      </p:sp>
      <p:sp>
        <p:nvSpPr>
          <p:cNvPr id="22" name="Retângulo 21"/>
          <p:cNvSpPr/>
          <p:nvPr/>
        </p:nvSpPr>
        <p:spPr>
          <a:xfrm>
            <a:off x="683568" y="476672"/>
            <a:ext cx="5646097" cy="1554272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Berlin Sans FB Demi" pitchFamily="34" charset="0"/>
              </a:rPr>
              <a:t>O QUE É ?</a:t>
            </a:r>
            <a:endParaRPr lang="pt-BR" sz="9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Berlin Sans FB Demi" pitchFamily="34" charset="0"/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4788024" y="6525344"/>
            <a:ext cx="39004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>
                <a:solidFill>
                  <a:schemeClr val="tx2"/>
                </a:solidFill>
                <a:latin typeface="Arial Black" pitchFamily="34" charset="0"/>
              </a:rPr>
              <a:t>https://infogram.com/page/data-visualization</a:t>
            </a:r>
          </a:p>
          <a:p>
            <a:endParaRPr lang="pt-BR" dirty="0"/>
          </a:p>
        </p:txBody>
      </p:sp>
      <p:pic>
        <p:nvPicPr>
          <p:cNvPr id="12" name="Imagem 11" descr="head-thin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4317" y="116632"/>
            <a:ext cx="2539683" cy="2539683"/>
          </a:xfrm>
          <a:prstGeom prst="rect">
            <a:avLst/>
          </a:prstGeom>
        </p:spPr>
      </p:pic>
      <p:pic>
        <p:nvPicPr>
          <p:cNvPr id="13" name="Imagem 12" descr="jackiech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717032"/>
            <a:ext cx="3820058" cy="2753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4467" y="0"/>
            <a:ext cx="9272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4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4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" y="1988840"/>
            <a:ext cx="4512502" cy="3384376"/>
          </a:xfrm>
          <a:prstGeom prst="rect">
            <a:avLst/>
          </a:prstGeom>
          <a:noFill/>
        </p:spPr>
      </p:pic>
      <p:sp>
        <p:nvSpPr>
          <p:cNvPr id="3" name="Retângulo 2"/>
          <p:cNvSpPr/>
          <p:nvPr/>
        </p:nvSpPr>
        <p:spPr>
          <a:xfrm>
            <a:off x="3064194" y="277489"/>
            <a:ext cx="296760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  <a:endParaRPr lang="pt-BR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3995936" y="2636912"/>
            <a:ext cx="496855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Distinguir diferentes grupos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Representar valores em um conjunto de dados;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 smtClean="0"/>
              <a:t>Usar como elemento de ênfase;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500" dirty="0" smtClean="0"/>
          </a:p>
        </p:txBody>
      </p:sp>
    </p:spTree>
    <p:extLst>
      <p:ext uri="{BB962C8B-B14F-4D97-AF65-F5344CB8AC3E}">
        <p14:creationId xmlns:p14="http://schemas.microsoft.com/office/powerpoint/2010/main" val="28638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1055058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383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2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11042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QUALITATIVA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7272808" cy="44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67995" y="1628800"/>
            <a:ext cx="8496493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atiz único </a:t>
            </a:r>
            <a:r>
              <a:rPr lang="pt-BR" sz="50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/ </a:t>
            </a:r>
            <a:r>
              <a:rPr lang="pt-BR" sz="50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múltiplos matizes</a:t>
            </a:r>
            <a:endParaRPr lang="pt-BR" sz="5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2705003"/>
            <a:ext cx="8927976" cy="374833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15816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6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8617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5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709826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(SEQUENCIAIS)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99" y="1412776"/>
            <a:ext cx="5129421" cy="51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82259"/>
            <a:ext cx="9144000" cy="38390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962870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66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755576" y="-27384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31893" y="925850"/>
            <a:ext cx="8160587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QUANTITATIVAS (DIVERGENTES)</a:t>
            </a:r>
            <a:endParaRPr lang="pt-BR" sz="3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56792"/>
            <a:ext cx="6240693" cy="468052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05983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429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55576" y="20016"/>
            <a:ext cx="816058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ESCALA DE CORES</a:t>
            </a:r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2204864"/>
            <a:ext cx="9044088" cy="432048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576037" y="1196752"/>
            <a:ext cx="4226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u="sng" dirty="0">
                <a:solidFill>
                  <a:schemeClr val="tx2"/>
                </a:solidFill>
              </a:rPr>
              <a:t>http://colorbrewer2.org/</a:t>
            </a:r>
          </a:p>
        </p:txBody>
      </p:sp>
    </p:spTree>
    <p:extLst>
      <p:ext uri="{BB962C8B-B14F-4D97-AF65-F5344CB8AC3E}">
        <p14:creationId xmlns:p14="http://schemas.microsoft.com/office/powerpoint/2010/main" val="322117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globo repor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0864" y="0"/>
            <a:ext cx="9205728" cy="6858000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5398769" y="44624"/>
            <a:ext cx="3637727" cy="1477328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9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DADOS</a:t>
            </a:r>
            <a:endParaRPr lang="pt-BR" sz="9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1082309" y="1554464"/>
            <a:ext cx="692266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SÃO ??</a:t>
            </a:r>
            <a:endParaRPr lang="pt-BR" sz="9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31704" y="3103800"/>
            <a:ext cx="8674491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FAZEM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198062" y="4759984"/>
            <a:ext cx="8315098" cy="147732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lvl="1" algn="ctr"/>
            <a:r>
              <a:rPr lang="pt-BR" sz="9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ONDE VIVEM ??</a:t>
            </a:r>
            <a:endParaRPr lang="pt-BR" sz="9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95536" y="-25715"/>
            <a:ext cx="8160587" cy="247760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CORES</a:t>
            </a:r>
          </a:p>
          <a:p>
            <a:pPr algn="ctr"/>
            <a:r>
              <a:rPr lang="pt-BR" sz="35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Como elementos de realce</a:t>
            </a:r>
          </a:p>
          <a:p>
            <a:pPr algn="ctr"/>
            <a:endParaRPr lang="pt-BR" sz="6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1680" y="1628800"/>
            <a:ext cx="6044424" cy="446449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22416" y="6309320"/>
            <a:ext cx="881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tx2"/>
                </a:solidFill>
              </a:rPr>
              <a:t>http://www.storytellingwithdata.com/blog/2018/1/2/introducing-the-2018-swdchallenge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6921" y="1916832"/>
            <a:ext cx="6552728" cy="12961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2937569" y="4365104"/>
            <a:ext cx="6192688" cy="15121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17369" y="404664"/>
            <a:ext cx="74430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TIPOS DE VISUALIZAÇÕES</a:t>
            </a:r>
            <a:endParaRPr lang="pt-BR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1592573" y="2132856"/>
            <a:ext cx="4572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143974" y="4665910"/>
            <a:ext cx="41140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977" y="2132856"/>
            <a:ext cx="936104" cy="936104"/>
          </a:xfrm>
          <a:prstGeom prst="rect">
            <a:avLst/>
          </a:prstGeom>
        </p:spPr>
      </p:pic>
      <p:pic>
        <p:nvPicPr>
          <p:cNvPr id="15" name="Imagem 14" descr="donut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39620" y="4547220"/>
            <a:ext cx="1224136" cy="111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1115616" y="2348880"/>
            <a:ext cx="7056784" cy="17281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917292" y="2701369"/>
            <a:ext cx="51831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QUANTIDADES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9671" y="2564903"/>
            <a:ext cx="1248138" cy="124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7" name="Tabela 16"/>
          <p:cNvGraphicFramePr>
            <a:graphicFrameLocks noGrp="1"/>
          </p:cNvGraphicFramePr>
          <p:nvPr/>
        </p:nvGraphicFramePr>
        <p:xfrm>
          <a:off x="1619673" y="1700808"/>
          <a:ext cx="6552727" cy="3888432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419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4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71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Rank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err="1"/>
                        <a:t>Title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/>
                        <a:t>Weekend </a:t>
                      </a:r>
                      <a:r>
                        <a:rPr lang="pt-BR" sz="2000" b="1" dirty="0" err="1"/>
                        <a:t>gross</a:t>
                      </a:r>
                      <a:endParaRPr lang="pt-BR" sz="2000" b="1" dirty="0"/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1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Star Wars: The Last Jedi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$71,565,498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2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Jumanji</a:t>
                      </a:r>
                      <a:r>
                        <a:rPr lang="en-US" sz="2000" dirty="0"/>
                        <a:t>: Welcome to the Jungle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$36,169,328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/>
                        <a:t>Pitch</a:t>
                      </a:r>
                      <a:r>
                        <a:rPr lang="pt-BR" sz="2000" dirty="0"/>
                        <a:t> </a:t>
                      </a:r>
                      <a:r>
                        <a:rPr lang="pt-BR" sz="2000" dirty="0" err="1"/>
                        <a:t>Perfect</a:t>
                      </a:r>
                      <a:r>
                        <a:rPr lang="pt-BR" sz="2000" dirty="0"/>
                        <a:t> 3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$19,928,525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2493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4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The Greatest Showman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$8,805,843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651"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5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/>
                        <a:t>Ferdinand</a:t>
                      </a:r>
                    </a:p>
                  </a:txBody>
                  <a:tcPr marL="58057" marR="58057" marT="29029" marB="2902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$7,316,746</a:t>
                      </a:r>
                    </a:p>
                  </a:txBody>
                  <a:tcPr marL="58057" marR="58057" marT="29029" marB="29029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 descr="boxoffice-horizontal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6" y="1351454"/>
            <a:ext cx="8029449" cy="495786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890862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Imagem 8" descr="boxoffice-horizontal-bad-order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1268760"/>
            <a:ext cx="8064896" cy="497975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771800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034878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age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584" y="1743383"/>
            <a:ext cx="7511325" cy="463794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8155" y="1187460"/>
            <a:ext cx="4832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RENDA FAMILIAR ANUAL POR FAIXA ETÁRIA</a:t>
            </a:r>
            <a:endParaRPr lang="pt-BR" sz="2000" b="1" dirty="0"/>
          </a:p>
        </p:txBody>
      </p:sp>
      <p:pic>
        <p:nvPicPr>
          <p:cNvPr id="9" name="Imagem 8" descr="income-by-age-sor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744528"/>
            <a:ext cx="7509470" cy="46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/>
          <p:cNvSpPr/>
          <p:nvPr/>
        </p:nvSpPr>
        <p:spPr>
          <a:xfrm>
            <a:off x="395536" y="3356992"/>
            <a:ext cx="8424936" cy="237626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3528" y="1515264"/>
            <a:ext cx="264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QUANTITATIVA </a:t>
            </a:r>
            <a:endParaRPr lang="pt-BR" b="1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3419872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6516216" y="1475492"/>
            <a:ext cx="242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VARIÁVEL QUALITATIVA</a:t>
            </a:r>
            <a:endParaRPr lang="pt-BR" b="1" dirty="0"/>
          </a:p>
        </p:txBody>
      </p:sp>
      <p:cxnSp>
        <p:nvCxnSpPr>
          <p:cNvPr id="25" name="Conector reto 24"/>
          <p:cNvCxnSpPr/>
          <p:nvPr/>
        </p:nvCxnSpPr>
        <p:spPr>
          <a:xfrm>
            <a:off x="3419872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3419872" y="1844824"/>
            <a:ext cx="5472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8892480" y="1628800"/>
            <a:ext cx="0" cy="21602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323528" y="1844824"/>
            <a:ext cx="25202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Seta em curva para cima 41"/>
          <p:cNvSpPr/>
          <p:nvPr/>
        </p:nvSpPr>
        <p:spPr>
          <a:xfrm>
            <a:off x="1763688" y="2060848"/>
            <a:ext cx="4824536" cy="7920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1069293" y="3573016"/>
            <a:ext cx="7069244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</a:p>
          <a:p>
            <a:pPr algn="ctr"/>
            <a:r>
              <a:rPr lang="pt-BR" sz="6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AGRUPADAS</a:t>
            </a:r>
            <a:endParaRPr lang="pt-BR" sz="6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13" name="Imagem 12" descr="income-by-age-rac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504" y="1664804"/>
            <a:ext cx="9001000" cy="45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knowsnoth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90"/>
            <a:ext cx="9165392" cy="6861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06886" y="6381328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1916832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 descr="its-like-quotth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2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251520" y="-2835696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1684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income-by-age-race-dodged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341695"/>
            <a:ext cx="4878000" cy="2943289"/>
          </a:xfrm>
          <a:prstGeom prst="rect">
            <a:avLst/>
          </a:prstGeom>
        </p:spPr>
      </p:pic>
      <p:pic>
        <p:nvPicPr>
          <p:cNvPr id="8" name="Imagem 7" descr="income-by-race-age-dodged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3212976"/>
            <a:ext cx="4876228" cy="332494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753234" y="2132856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comparar as medianas ao longo de diferentes faixas etárias para um dado grupo racial.</a:t>
            </a:r>
            <a:endParaRPr lang="pt-BR" sz="1500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5486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22048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5681226" y="476672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Fácil comparativo das medianas entre os diferentes grupo raciais para uma dada faixa etária.</a:t>
            </a:r>
            <a:endParaRPr lang="pt-BR" sz="15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3555080"/>
            <a:ext cx="645245" cy="594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5211264"/>
            <a:ext cx="637351" cy="5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664820" y="3454400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Apropriado para avaliar o padrão de renda familiar entre diferentes grupos raciais, separados por faixa etárias.</a:t>
            </a:r>
            <a:endParaRPr lang="pt-BR" sz="15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5664820" y="5123284"/>
            <a:ext cx="33552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 smtClean="0"/>
              <a:t>Difícil comparação do padrão de renda familiar em uma determinada faixa etária entre diferentes grupos raciais.</a:t>
            </a:r>
            <a:endParaRPr lang="pt-BR" sz="15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7416" y="2132856"/>
            <a:ext cx="7527032" cy="394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043608" y="1727810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4046483" y="6093296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7569162" y="2879938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662662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324490" y="993502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How-the-Brain-Decides-to-Make-an-Effo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51720" y="2564903"/>
            <a:ext cx="4509778" cy="238454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7092280" y="3041958"/>
            <a:ext cx="1584176" cy="3600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092280" y="3507914"/>
            <a:ext cx="1584176" cy="36004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092280" y="3978062"/>
            <a:ext cx="158417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7092280" y="4482118"/>
            <a:ext cx="1584176" cy="3600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246" y="3242295"/>
            <a:ext cx="16954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CaixaDeTexto 23"/>
          <p:cNvSpPr txBox="1"/>
          <p:nvPr/>
        </p:nvSpPr>
        <p:spPr>
          <a:xfrm>
            <a:off x="356270" y="2837249"/>
            <a:ext cx="124559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posição</a:t>
            </a:r>
            <a:endParaRPr lang="pt-BR" sz="25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425146" y="2492896"/>
            <a:ext cx="8912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cores</a:t>
            </a:r>
            <a:endParaRPr lang="pt-BR" sz="25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income-by-age-race-faceted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1107893"/>
            <a:ext cx="8534072" cy="5273435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5662662" y="645333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uxograma: Processo 11"/>
          <p:cNvSpPr/>
          <p:nvPr/>
        </p:nvSpPr>
        <p:spPr>
          <a:xfrm>
            <a:off x="467544" y="2996952"/>
            <a:ext cx="8460432" cy="79208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2400843" y="1343090"/>
            <a:ext cx="500765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67544" y="3153668"/>
            <a:ext cx="85230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bg1"/>
                </a:solidFill>
              </a:rPr>
              <a:t>A ESCALA DE UM GRÁFICO DE BARRAS DEVE INICIAR EM ZERO.</a:t>
            </a:r>
            <a:endParaRPr lang="pt-BR" sz="2500" b="1" dirty="0">
              <a:solidFill>
                <a:schemeClr val="bg1"/>
              </a:solidFill>
            </a:endParaRPr>
          </a:p>
        </p:txBody>
      </p:sp>
      <p:pic>
        <p:nvPicPr>
          <p:cNvPr id="13" name="Imagem 12" descr="recommen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0192" y="4289251"/>
            <a:ext cx="2857500" cy="2524125"/>
          </a:xfrm>
          <a:prstGeom prst="rect">
            <a:avLst/>
          </a:prstGeom>
        </p:spPr>
      </p:pic>
      <p:pic>
        <p:nvPicPr>
          <p:cNvPr id="14" name="Imagem 13" descr="highest-survival-rat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191000" y="4797152"/>
            <a:ext cx="5042920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weight-bars-default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822993"/>
            <a:ext cx="9144000" cy="3414319"/>
          </a:xfrm>
          <a:prstGeom prst="rect">
            <a:avLst/>
          </a:prstGeom>
        </p:spPr>
      </p:pic>
      <p:sp>
        <p:nvSpPr>
          <p:cNvPr id="19" name="Fluxograma: Processo 18"/>
          <p:cNvSpPr/>
          <p:nvPr/>
        </p:nvSpPr>
        <p:spPr>
          <a:xfrm>
            <a:off x="107504" y="1268760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484784"/>
            <a:ext cx="1408156" cy="792088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234654" y="1655802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6228184" y="165580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5" name="Conector reto 14"/>
          <p:cNvCxnSpPr/>
          <p:nvPr/>
        </p:nvCxnSpPr>
        <p:spPr>
          <a:xfrm>
            <a:off x="7596113" y="3838982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7726066" y="3838982"/>
            <a:ext cx="0" cy="172819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/>
          <p:cNvCxnSpPr/>
          <p:nvPr/>
        </p:nvCxnSpPr>
        <p:spPr>
          <a:xfrm>
            <a:off x="7596336" y="5567174"/>
            <a:ext cx="144016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76056" y="2420888"/>
            <a:ext cx="3960440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O comprimento representa a quantidade</a:t>
            </a:r>
          </a:p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que é maior que 120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6" name="Seta dobrada para cima 25"/>
          <p:cNvSpPr/>
          <p:nvPr/>
        </p:nvSpPr>
        <p:spPr>
          <a:xfrm>
            <a:off x="7812360" y="3190910"/>
            <a:ext cx="288032" cy="1584176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69" y="2955414"/>
            <a:ext cx="7648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Seta dobrada para cima 27"/>
          <p:cNvSpPr/>
          <p:nvPr/>
        </p:nvSpPr>
        <p:spPr>
          <a:xfrm rot="5400000">
            <a:off x="341530" y="5765196"/>
            <a:ext cx="432048" cy="756084"/>
          </a:xfrm>
          <a:prstGeom prst="bent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467544" y="6080755"/>
            <a:ext cx="3960440" cy="3231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1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Eixo com intervalo de 60 libras.</a:t>
            </a:r>
            <a:endParaRPr lang="pt-BR" sz="1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0" name="Fluxograma: Processo 29"/>
          <p:cNvSpPr/>
          <p:nvPr/>
        </p:nvSpPr>
        <p:spPr>
          <a:xfrm>
            <a:off x="107504" y="1196752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234654" y="1583794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6228184" y="1594892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  <p:pic>
        <p:nvPicPr>
          <p:cNvPr id="34" name="Imagem 33" descr="disagre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7984" y="1317104"/>
            <a:ext cx="1279690" cy="95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691680" y="44624"/>
            <a:ext cx="64005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BARRAS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1246532" y="6453336"/>
            <a:ext cx="706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https://flowingdata.com/2015/08/31/bar-chart-baselines-start-at-zero/</a:t>
            </a:r>
            <a:endParaRPr lang="pt-BR" dirty="0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" name="Imagem 17" descr="weight-bars-diff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2420888"/>
            <a:ext cx="9144000" cy="3699545"/>
          </a:xfrm>
          <a:prstGeom prst="rect">
            <a:avLst/>
          </a:prstGeom>
        </p:spPr>
      </p:pic>
      <p:sp>
        <p:nvSpPr>
          <p:cNvPr id="20" name="Fluxograma: Processo 19"/>
          <p:cNvSpPr/>
          <p:nvPr/>
        </p:nvSpPr>
        <p:spPr>
          <a:xfrm>
            <a:off x="107504" y="1052736"/>
            <a:ext cx="8856984" cy="1224136"/>
          </a:xfrm>
          <a:prstGeom prst="flowChart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 descr="trust-clipart-shake-hands-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1268760"/>
            <a:ext cx="1408156" cy="792088"/>
          </a:xfrm>
          <a:prstGeom prst="rect">
            <a:avLst/>
          </a:prstGeom>
        </p:spPr>
      </p:pic>
      <p:sp>
        <p:nvSpPr>
          <p:cNvPr id="24" name="Retângulo 23"/>
          <p:cNvSpPr/>
          <p:nvPr/>
        </p:nvSpPr>
        <p:spPr>
          <a:xfrm>
            <a:off x="234654" y="1439778"/>
            <a:ext cx="4049314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PRINCÍPIO DA CONSISTÊNCIA</a:t>
            </a:r>
            <a:endParaRPr lang="pt-BR" sz="2500" b="1" u="sng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228184" y="1439778"/>
            <a:ext cx="2291718" cy="4770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500" b="1" u="sng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</a:rPr>
              <a:t>COMUNICAÇÃO</a:t>
            </a:r>
            <a:endParaRPr lang="pt-BR" sz="2500" b="1" u="sng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" y="0"/>
            <a:ext cx="9184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18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uxograma: Processo 13"/>
          <p:cNvSpPr/>
          <p:nvPr/>
        </p:nvSpPr>
        <p:spPr>
          <a:xfrm>
            <a:off x="251520" y="1124744"/>
            <a:ext cx="8676456" cy="1152128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42578" y="1143794"/>
            <a:ext cx="8496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>
                <a:solidFill>
                  <a:schemeClr val="bg1"/>
                </a:solidFill>
              </a:rPr>
              <a:t>A recomendação – em um gráfico de barras – de iniciar um eixo em zero podem </a:t>
            </a:r>
            <a:r>
              <a:rPr lang="pt-BR" sz="1600" b="1" dirty="0" smtClean="0">
                <a:solidFill>
                  <a:srgbClr val="FFFF00"/>
                </a:solidFill>
              </a:rPr>
              <a:t>obscurecer</a:t>
            </a:r>
            <a:r>
              <a:rPr lang="pt-BR" sz="1600" dirty="0" smtClean="0">
                <a:solidFill>
                  <a:schemeClr val="bg1"/>
                </a:solidFill>
              </a:rPr>
              <a:t>, ou mesmo omitir, certas </a:t>
            </a:r>
            <a:r>
              <a:rPr lang="pt-BR" sz="1600" b="1" dirty="0" smtClean="0">
                <a:solidFill>
                  <a:srgbClr val="FFFF00"/>
                </a:solidFill>
              </a:rPr>
              <a:t>características chaves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smtClean="0">
                <a:solidFill>
                  <a:schemeClr val="bg1"/>
                </a:solidFill>
              </a:rPr>
              <a:t>que são necessárias serem apresentadas a uma dada audiência. Nesse caso, podemos representar valores posicionando </a:t>
            </a:r>
            <a:r>
              <a:rPr lang="pt-BR" sz="1600" b="1" dirty="0" smtClean="0">
                <a:solidFill>
                  <a:srgbClr val="FFFF00"/>
                </a:solidFill>
              </a:rPr>
              <a:t>pontos</a:t>
            </a:r>
            <a:r>
              <a:rPr lang="pt-BR" sz="1600" dirty="0" smtClean="0">
                <a:solidFill>
                  <a:schemeClr val="bg1"/>
                </a:solidFill>
              </a:rPr>
              <a:t> em locais apropriados ao longo dos eixos x e y.</a:t>
            </a:r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2383465"/>
            <a:ext cx="4602088" cy="4141879"/>
          </a:xfrm>
          <a:prstGeom prst="rect">
            <a:avLst/>
          </a:prstGeom>
        </p:spPr>
      </p:pic>
      <p:pic>
        <p:nvPicPr>
          <p:cNvPr id="23" name="Imagem 22" descr="Americas-life-expect-bars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9992" y="2453752"/>
            <a:ext cx="4604000" cy="41436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510486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Imagem 13" descr="order-matter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27384"/>
            <a:ext cx="9144000" cy="70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3162694" y="-14610"/>
            <a:ext cx="34585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DOT PLOTS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1" name="Imagem 10" descr="bar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504" y="188640"/>
            <a:ext cx="792088" cy="792088"/>
          </a:xfrm>
          <a:prstGeom prst="rect">
            <a:avLst/>
          </a:prstGeom>
        </p:spPr>
      </p:pic>
      <p:cxnSp>
        <p:nvCxnSpPr>
          <p:cNvPr id="16" name="Conector reto 15"/>
          <p:cNvCxnSpPr/>
          <p:nvPr/>
        </p:nvCxnSpPr>
        <p:spPr>
          <a:xfrm>
            <a:off x="1907704" y="836712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 descr="Americas-life-expect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45" y="1989280"/>
            <a:ext cx="4400000" cy="3960000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2925341" y="6455077"/>
            <a:ext cx="348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 smtClean="0">
                <a:solidFill>
                  <a:schemeClr val="accent1"/>
                </a:solidFill>
              </a:rPr>
              <a:t>https://serialmentor.com/dataviz/</a:t>
            </a:r>
          </a:p>
          <a:p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755576" y="1071786"/>
            <a:ext cx="3342582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5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RELEMBRANDO:</a:t>
            </a:r>
            <a:endParaRPr lang="pt-BR" sz="35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4067944" y="1069866"/>
            <a:ext cx="4364143" cy="6309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5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</a:rPr>
              <a:t>CRITÉRIOS DE DESIGN</a:t>
            </a:r>
            <a:endParaRPr lang="pt-BR" sz="35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18" name="Imagem 17" descr="Americas-life-expect-bad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8015" y="1988840"/>
            <a:ext cx="4400489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1187624" y="2348880"/>
            <a:ext cx="6768752" cy="17281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2947844" y="2662790"/>
            <a:ext cx="455060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PROPORÇÕES</a:t>
            </a:r>
            <a:endParaRPr lang="pt-BR" sz="6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9" name="Imagem 18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023" y="2539840"/>
            <a:ext cx="1371785" cy="12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 descr="x-1603-fractions-lrg-0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6512" y="27384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4085874" y="4653136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4113057" y="3356992"/>
            <a:ext cx="4608512" cy="7920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122022" y="227687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672" y="1920949"/>
            <a:ext cx="3692240" cy="3668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aixaDeTexto 10"/>
          <p:cNvSpPr txBox="1"/>
          <p:nvPr/>
        </p:nvSpPr>
        <p:spPr>
          <a:xfrm>
            <a:off x="4226711" y="2348880"/>
            <a:ext cx="437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</a:rPr>
              <a:t>ÁREA DO CÍRCULO REPRESENTA O TODO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4130987" y="3405046"/>
            <a:ext cx="4644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CADA FATIA REPRESENTA UM PERCENTUAL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DA TOTALIDADE.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41005" y="4692225"/>
            <a:ext cx="47194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RECOMENDADO PARA COMPARAR POUCOS</a:t>
            </a:r>
          </a:p>
          <a:p>
            <a:pPr algn="ctr"/>
            <a:r>
              <a:rPr lang="pt-BR" sz="2000" dirty="0" smtClean="0">
                <a:solidFill>
                  <a:schemeClr val="bg1"/>
                </a:solidFill>
              </a:rPr>
              <a:t>VALORES (QUATRO OU MENOS).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780928"/>
            <a:ext cx="441612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2411760" y="6095618"/>
            <a:ext cx="475252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Graphical Perception and Graphical Methods for Analyzing Scientific Data</a:t>
            </a:r>
          </a:p>
          <a:p>
            <a:r>
              <a:rPr lang="en-US" sz="1000" dirty="0" smtClean="0"/>
              <a:t>William S. Cleveland and Robert McGill</a:t>
            </a:r>
          </a:p>
          <a:p>
            <a:r>
              <a:rPr lang="pt-BR" sz="1000" dirty="0" err="1" smtClean="0"/>
              <a:t>Science</a:t>
            </a:r>
            <a:r>
              <a:rPr lang="pt-BR" sz="1000" dirty="0" smtClean="0"/>
              <a:t>, </a:t>
            </a:r>
            <a:r>
              <a:rPr lang="pt-BR" sz="1000" dirty="0" err="1" smtClean="0"/>
              <a:t>New</a:t>
            </a:r>
            <a:r>
              <a:rPr lang="pt-BR" sz="1000" dirty="0" smtClean="0"/>
              <a:t> Series, Vol. 229, No. 4716 (</a:t>
            </a:r>
            <a:r>
              <a:rPr lang="pt-BR" sz="1000" dirty="0" err="1" smtClean="0"/>
              <a:t>Aug</a:t>
            </a:r>
            <a:r>
              <a:rPr lang="pt-BR" sz="1000" dirty="0" smtClean="0"/>
              <a:t>. 30, 1985), pp. 828-833</a:t>
            </a:r>
          </a:p>
          <a:p>
            <a:endParaRPr lang="pt-B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1556792"/>
            <a:ext cx="4051223" cy="4065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8151" y="1124744"/>
            <a:ext cx="3693769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Wtf-Is-Going-On-In-This-Conversation-mem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1988" y="1762472"/>
            <a:ext cx="476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124744"/>
            <a:ext cx="3816424" cy="21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92761" y="1772816"/>
            <a:ext cx="3827711" cy="120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75656" y="3792438"/>
            <a:ext cx="6356745" cy="201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m 12" descr="capiroto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124744"/>
            <a:ext cx="5544616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2060848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Imagem 11" descr="pies-good-practice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3208581"/>
            <a:ext cx="8316416" cy="1732587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123564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4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627784" y="1988840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691680" y="6381328"/>
            <a:ext cx="6624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https://flowingdata.com/2015/08/11/real-chart-rules-to-follow/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275856" y="2051556"/>
            <a:ext cx="337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EVITE USAR MUITAS CATEGORIAS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Imagem 16" descr="Pie-chart-of-countries-by-are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8250" y="2780928"/>
            <a:ext cx="804623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0" y="-1938338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2483768" y="1916832"/>
            <a:ext cx="4608512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660" name="AutoShape 4" descr="Highest grossing movies for the weekend of December 22-24, 2017, displayed as a horizontal bar plot. Data source: Box Office Mojo (http://www.boxofficemojo.com/). Used with permission"/>
          <p:cNvSpPr>
            <a:spLocks noChangeAspect="1" noChangeArrowheads="1"/>
          </p:cNvSpPr>
          <p:nvPr/>
        </p:nvSpPr>
        <p:spPr bwMode="auto">
          <a:xfrm>
            <a:off x="155575" y="-2879725"/>
            <a:ext cx="6000750" cy="60007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45752" y="44624"/>
            <a:ext cx="56923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PIZZA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373881" y="983050"/>
            <a:ext cx="506157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RECOMENDAÇÕES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1043608" y="6381328"/>
            <a:ext cx="7848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u="sng" dirty="0" smtClean="0">
                <a:solidFill>
                  <a:srgbClr val="0070C0"/>
                </a:solidFill>
              </a:rPr>
              <a:t>https://flowingdata.com/2009/11/26/fox-news-makes-the-best-pie-chart-ever/</a:t>
            </a:r>
            <a:endParaRPr lang="pt-BR" u="sng" dirty="0">
              <a:solidFill>
                <a:srgbClr val="0070C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3059832" y="1979548"/>
            <a:ext cx="347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FRAÇÕES DEVEM SOMAR 100%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Imagem 12" descr="Fox-News-pie-char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2636912"/>
            <a:ext cx="4623031" cy="346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21" name="Imagem 20" descr="donut-chart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1839108"/>
            <a:ext cx="4843060" cy="3102060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67" y="4629150"/>
            <a:ext cx="2085975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pic>
        <p:nvPicPr>
          <p:cNvPr id="17" name="Imagem 16" descr="Pretty-Pizza-Slice-And-Doughnut-Tattoo-By-Libby-Gu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5976" y="1628800"/>
            <a:ext cx="4446709" cy="4464496"/>
          </a:xfrm>
          <a:prstGeom prst="rect">
            <a:avLst/>
          </a:prstGeom>
        </p:spPr>
      </p:pic>
      <p:pic>
        <p:nvPicPr>
          <p:cNvPr id="18" name="Imagem 17" descr="holding-coffee-with-to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1971600"/>
            <a:ext cx="3734275" cy="39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/>
          <p:cNvSpPr/>
          <p:nvPr/>
        </p:nvSpPr>
        <p:spPr>
          <a:xfrm>
            <a:off x="593342" y="5004211"/>
            <a:ext cx="8208912" cy="64807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802" name="AutoShape 2" descr="weight-bars-default"/>
          <p:cNvSpPr>
            <a:spLocks noChangeAspect="1" noChangeArrowheads="1"/>
          </p:cNvSpPr>
          <p:nvPr/>
        </p:nvSpPr>
        <p:spPr bwMode="auto">
          <a:xfrm>
            <a:off x="155575" y="-1858963"/>
            <a:ext cx="10382250" cy="38766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1783693" y="44624"/>
            <a:ext cx="62165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GRÁFICO DE DONUT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1907704" y="908720"/>
            <a:ext cx="597666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Imagem 7" descr="donut-char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96" y="188728"/>
            <a:ext cx="869720" cy="79200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483768" y="6372036"/>
            <a:ext cx="4594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0070C0"/>
                </a:solidFill>
              </a:rPr>
              <a:t>http://hypsypops.com/pie-chart-donut-chart/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11" name="Imagem 10" descr="bar-graph-to-donut-graph-768x27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1760" y="2089307"/>
            <a:ext cx="4877051" cy="1771741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3275856" y="983050"/>
            <a:ext cx="316035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codificação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1735440" y="4149080"/>
            <a:ext cx="607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VALORES SÃO CODIFICADOS COMO </a:t>
            </a:r>
            <a:r>
              <a:rPr lang="pt-BR" b="1" u="sng" dirty="0" smtClean="0">
                <a:solidFill>
                  <a:srgbClr val="FF0000"/>
                </a:solidFill>
              </a:rPr>
              <a:t>COMPRIMENTO</a:t>
            </a:r>
            <a:r>
              <a:rPr lang="pt-BR" dirty="0" smtClean="0"/>
              <a:t> DO ARCO. 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4647" y="5014917"/>
            <a:ext cx="8237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gráfico de </a:t>
            </a:r>
            <a:r>
              <a:rPr lang="pt-BR" dirty="0" err="1" smtClean="0">
                <a:solidFill>
                  <a:schemeClr val="bg1"/>
                </a:solidFill>
              </a:rPr>
              <a:t>donut</a:t>
            </a:r>
            <a:r>
              <a:rPr lang="pt-BR" dirty="0" smtClean="0">
                <a:solidFill>
                  <a:schemeClr val="bg1"/>
                </a:solidFill>
              </a:rPr>
              <a:t> pode ser imaginado como um gráfico de barras empilhadas que foi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enrolado em si mesmo.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133301"/>
            <a:ext cx="4536504" cy="453650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2" y="4639046"/>
            <a:ext cx="2676431" cy="218932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81936" y="141600"/>
            <a:ext cx="6230424" cy="163121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10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MOMENTO</a:t>
            </a:r>
            <a:endParaRPr lang="pt-BR" sz="100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3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520" y="-99392"/>
            <a:ext cx="9293907" cy="70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75" y="1509861"/>
            <a:ext cx="6943725" cy="49434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36451"/>
            <a:ext cx="70485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85283"/>
            <a:ext cx="8629462" cy="263986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67544" y="548680"/>
            <a:ext cx="88569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000" b="1" dirty="0">
                <a:solidFill>
                  <a:schemeClr val="tx2"/>
                </a:solidFill>
              </a:rPr>
              <a:t>https://github.com/netoferraz/dataviz_para_todos</a:t>
            </a:r>
          </a:p>
        </p:txBody>
      </p:sp>
    </p:spTree>
    <p:extLst>
      <p:ext uri="{BB962C8B-B14F-4D97-AF65-F5344CB8AC3E}">
        <p14:creationId xmlns:p14="http://schemas.microsoft.com/office/powerpoint/2010/main" val="204666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" y="0"/>
            <a:ext cx="9133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046226"/>
            <a:ext cx="7056784" cy="23107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501008"/>
            <a:ext cx="6552728" cy="3149838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619672" y="265593"/>
            <a:ext cx="617681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u="sng" dirty="0">
                <a:solidFill>
                  <a:schemeClr val="accent1"/>
                </a:solidFill>
              </a:rPr>
              <a:t>http://www.maisbikecompartilhada.com.br/</a:t>
            </a:r>
          </a:p>
        </p:txBody>
      </p:sp>
    </p:spTree>
    <p:extLst>
      <p:ext uri="{BB962C8B-B14F-4D97-AF65-F5344CB8AC3E}">
        <p14:creationId xmlns:p14="http://schemas.microsoft.com/office/powerpoint/2010/main" val="117692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9" y="1793751"/>
            <a:ext cx="8105775" cy="141922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16632"/>
            <a:ext cx="8640960" cy="15875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526" y="3228466"/>
            <a:ext cx="7847922" cy="344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"/>
            <a:ext cx="9144000" cy="687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498"/>
            <a:ext cx="9144000" cy="541483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014352" y="6453336"/>
            <a:ext cx="514993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\faixa_etaria_usuarios_df.csv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76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85"/>
            <a:ext cx="9144000" cy="541483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23728" y="6453336"/>
            <a:ext cx="47652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500" b="1" u="sng" dirty="0" smtClean="0">
                <a:solidFill>
                  <a:schemeClr val="tx2"/>
                </a:solidFill>
              </a:rPr>
              <a:t>\data\</a:t>
            </a:r>
            <a:r>
              <a:rPr lang="pt-BR" sz="15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500" b="1" u="sng" dirty="0" smtClean="0">
                <a:solidFill>
                  <a:schemeClr val="tx2"/>
                </a:solidFill>
              </a:rPr>
              <a:t>\</a:t>
            </a:r>
            <a:r>
              <a:rPr lang="pt-BR" sz="1500" b="1" u="sng" dirty="0">
                <a:solidFill>
                  <a:schemeClr val="tx2"/>
                </a:solidFill>
              </a:rPr>
              <a:t>genero_usuarios_df.csv</a:t>
            </a:r>
          </a:p>
          <a:p>
            <a:endParaRPr lang="pt-BR" sz="1500" b="1" u="sng" dirty="0">
              <a:solidFill>
                <a:schemeClr val="tx2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884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4799580" y="44624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95536" y="260648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ESTAÇÕES DE BIKE SHARING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12776"/>
            <a:ext cx="6772275" cy="5524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7" y="2300064"/>
            <a:ext cx="9012129" cy="343319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23728" y="6453336"/>
            <a:ext cx="497322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500" b="1" u="sng" dirty="0" smtClean="0">
                <a:solidFill>
                  <a:schemeClr val="tx2"/>
                </a:solidFill>
              </a:rPr>
              <a:t>\data\</a:t>
            </a:r>
            <a:r>
              <a:rPr lang="pt-BR" sz="15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500" b="1" u="sng" dirty="0" smtClean="0">
                <a:solidFill>
                  <a:schemeClr val="tx2"/>
                </a:solidFill>
              </a:rPr>
              <a:t>\</a:t>
            </a:r>
            <a:r>
              <a:rPr lang="pt-BR" sz="1500" b="1" u="sng" dirty="0">
                <a:solidFill>
                  <a:schemeClr val="tx2"/>
                </a:solidFill>
              </a:rPr>
              <a:t>analise_tempo_medio.csv</a:t>
            </a:r>
          </a:p>
        </p:txBody>
      </p:sp>
    </p:spTree>
    <p:extLst>
      <p:ext uri="{BB962C8B-B14F-4D97-AF65-F5344CB8AC3E}">
        <p14:creationId xmlns:p14="http://schemas.microsoft.com/office/powerpoint/2010/main" val="30361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0474"/>
            <a:ext cx="9144000" cy="541483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123728" y="6453336"/>
            <a:ext cx="54907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sz="1500" b="1" u="sng" dirty="0" smtClean="0">
                <a:solidFill>
                  <a:schemeClr val="tx2"/>
                </a:solidFill>
              </a:rPr>
              <a:t>\data\</a:t>
            </a:r>
            <a:r>
              <a:rPr lang="pt-BR" sz="1500" b="1" u="sng" dirty="0" err="1" smtClean="0">
                <a:solidFill>
                  <a:schemeClr val="tx2"/>
                </a:solidFill>
              </a:rPr>
              <a:t>interm</a:t>
            </a:r>
            <a:r>
              <a:rPr lang="pt-BR" sz="1500" b="1" u="sng" dirty="0" smtClean="0">
                <a:solidFill>
                  <a:schemeClr val="tx2"/>
                </a:solidFill>
              </a:rPr>
              <a:t>\</a:t>
            </a:r>
            <a:r>
              <a:rPr lang="pt-BR" sz="1500" b="1" u="sng" dirty="0">
                <a:solidFill>
                  <a:schemeClr val="tx2"/>
                </a:solidFill>
              </a:rPr>
              <a:t>tempo_percurso_diff_idades.csv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40" y="1124744"/>
            <a:ext cx="6492436" cy="531773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106993"/>
            <a:ext cx="92890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54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COMO SÃO UTILIZADAS ?</a:t>
            </a:r>
            <a:endParaRPr lang="pt-BR" sz="5400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827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332142"/>
              </p:ext>
            </p:extLst>
          </p:nvPr>
        </p:nvGraphicFramePr>
        <p:xfrm>
          <a:off x="43064" y="2348880"/>
          <a:ext cx="3952872" cy="4032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Imagem de Bitmap" r:id="rId4" imgW="3390840" imgH="3459600" progId="Paint.Picture">
                  <p:embed/>
                </p:oleObj>
              </mc:Choice>
              <mc:Fallback>
                <p:oleObj name="Imagem de Bitmap" r:id="rId4" imgW="3390840" imgH="34596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64" y="2348880"/>
                        <a:ext cx="3952872" cy="4032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609" y="2924944"/>
            <a:ext cx="4953895" cy="3312368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942371" y="201414"/>
            <a:ext cx="74406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LOCAÇÃO -&gt; DEVOLUÇÃO</a:t>
            </a:r>
            <a:endParaRPr lang="pt-BR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1345113" y="1196752"/>
            <a:ext cx="663515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1902 PARES DIFERENTES</a:t>
            </a:r>
            <a:endParaRPr lang="pt-BR" sz="5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35696" y="6525344"/>
            <a:ext cx="60365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\fluxo_trajetos_contagem_completo.csv</a:t>
            </a:r>
          </a:p>
          <a:p>
            <a:endParaRPr lang="pt-BR" sz="1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29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84"/>
            <a:ext cx="9144000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uxograma: Processo 12"/>
          <p:cNvSpPr/>
          <p:nvPr/>
        </p:nvSpPr>
        <p:spPr>
          <a:xfrm>
            <a:off x="776784" y="2984252"/>
            <a:ext cx="7848872" cy="720080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2915816" y="332656"/>
            <a:ext cx="35477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PRINCÍPIOS</a:t>
            </a:r>
            <a:endParaRPr lang="pt-BR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411760" y="1916832"/>
            <a:ext cx="465223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u="sng" dirty="0" smtClean="0">
                <a:latin typeface="Arial Black" pitchFamily="34" charset="0"/>
              </a:rPr>
              <a:t>Princípio da Consistência</a:t>
            </a:r>
          </a:p>
          <a:p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95536" y="4824154"/>
            <a:ext cx="26752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/>
              <a:t>FATOR MENTIRA = </a:t>
            </a:r>
            <a:endParaRPr lang="pt-BR" sz="2500" b="1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50786" y="4472174"/>
            <a:ext cx="59144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apresentado no gráfico</a:t>
            </a:r>
            <a:endParaRPr lang="pt-BR" sz="2500" dirty="0"/>
          </a:p>
        </p:txBody>
      </p:sp>
      <p:cxnSp>
        <p:nvCxnSpPr>
          <p:cNvPr id="6" name="Conector reto 5"/>
          <p:cNvCxnSpPr/>
          <p:nvPr/>
        </p:nvCxnSpPr>
        <p:spPr>
          <a:xfrm>
            <a:off x="3059832" y="5085184"/>
            <a:ext cx="588633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722075" y="5112186"/>
            <a:ext cx="4234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dirty="0" smtClean="0"/>
              <a:t>Magnitude do efeito nos dados</a:t>
            </a:r>
            <a:endParaRPr lang="pt-BR" sz="2500" dirty="0"/>
          </a:p>
        </p:txBody>
      </p:sp>
      <p:sp>
        <p:nvSpPr>
          <p:cNvPr id="8" name="Retângulo 7"/>
          <p:cNvSpPr/>
          <p:nvPr/>
        </p:nvSpPr>
        <p:spPr>
          <a:xfrm>
            <a:off x="2961558" y="6271163"/>
            <a:ext cx="3552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/>
              <a:t>The Visual Display of Quantitative </a:t>
            </a:r>
            <a:r>
              <a:rPr lang="en-US" sz="1400" i="1" dirty="0" smtClean="0"/>
              <a:t>Information</a:t>
            </a:r>
          </a:p>
          <a:p>
            <a:pPr algn="ctr"/>
            <a:r>
              <a:rPr lang="pt-BR" sz="1400" dirty="0"/>
              <a:t>Edward </a:t>
            </a:r>
            <a:r>
              <a:rPr lang="pt-BR" sz="1400" dirty="0" err="1"/>
              <a:t>Tufte's</a:t>
            </a:r>
            <a:endParaRPr lang="pt-BR" sz="1400" dirty="0"/>
          </a:p>
        </p:txBody>
      </p:sp>
      <p:sp>
        <p:nvSpPr>
          <p:cNvPr id="11" name="Retângulo 10"/>
          <p:cNvSpPr/>
          <p:nvPr/>
        </p:nvSpPr>
        <p:spPr>
          <a:xfrm>
            <a:off x="971600" y="3140968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As propriedades da imagem devem corresponder as propriedades dos dados. </a:t>
            </a:r>
            <a:endParaRPr lang="pt-B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27820"/>
            <a:ext cx="7620000" cy="4381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148202" y="201414"/>
            <a:ext cx="702897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DEFINIR AS PERGUNTAS</a:t>
            </a:r>
          </a:p>
          <a:p>
            <a:pPr algn="ctr"/>
            <a:r>
              <a:rPr lang="pt-BR" sz="5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FILTRAR OS DADOS</a:t>
            </a:r>
          </a:p>
        </p:txBody>
      </p:sp>
    </p:spTree>
    <p:extLst>
      <p:ext uri="{BB962C8B-B14F-4D97-AF65-F5344CB8AC3E}">
        <p14:creationId xmlns:p14="http://schemas.microsoft.com/office/powerpoint/2010/main" val="2717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7384"/>
            <a:ext cx="7177325" cy="656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4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85"/>
            <a:ext cx="9144000" cy="541483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267744" y="6309320"/>
            <a:ext cx="756084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500" b="1" u="sng" dirty="0" err="1">
                <a:solidFill>
                  <a:schemeClr val="tx2"/>
                </a:solidFill>
              </a:rPr>
              <a:t>dataviz_para_todos</a:t>
            </a:r>
            <a:r>
              <a:rPr lang="pt-BR" sz="1500" b="1" u="sng" dirty="0">
                <a:solidFill>
                  <a:schemeClr val="tx2"/>
                </a:solidFill>
              </a:rPr>
              <a:t>\data\</a:t>
            </a:r>
            <a:r>
              <a:rPr lang="pt-BR" sz="1500" b="1" u="sng" dirty="0" err="1">
                <a:solidFill>
                  <a:schemeClr val="tx2"/>
                </a:solidFill>
              </a:rPr>
              <a:t>interm</a:t>
            </a:r>
            <a:r>
              <a:rPr lang="pt-BR" sz="1500" b="1" u="sng" dirty="0">
                <a:solidFill>
                  <a:schemeClr val="tx2"/>
                </a:solidFill>
              </a:rPr>
              <a:t>\plotar_curva_pareto.csv</a:t>
            </a:r>
            <a:endParaRPr lang="pt-BR" sz="1500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0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85"/>
            <a:ext cx="9144000" cy="541483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\regra_pareto_selecionado.csv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1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450"/>
            <a:ext cx="9144000" cy="541483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1331640" y="63813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\regra_pareto_ate_rank20.csv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4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8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9273"/>
            <a:ext cx="8640960" cy="158755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22" y="2492896"/>
            <a:ext cx="81343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85"/>
            <a:ext cx="9144000" cy="541483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1600" y="630932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>
                <a:solidFill>
                  <a:schemeClr val="tx2"/>
                </a:solidFill>
              </a:rPr>
              <a:t>dataviz_para_todos</a:t>
            </a:r>
            <a:r>
              <a:rPr lang="pt-BR" b="1" u="sng" dirty="0">
                <a:solidFill>
                  <a:schemeClr val="tx2"/>
                </a:solidFill>
              </a:rPr>
              <a:t>\data\</a:t>
            </a:r>
            <a:r>
              <a:rPr lang="pt-BR" b="1" u="sng" dirty="0" err="1">
                <a:solidFill>
                  <a:schemeClr val="tx2"/>
                </a:solidFill>
              </a:rPr>
              <a:t>interm</a:t>
            </a:r>
            <a:r>
              <a:rPr lang="pt-BR" b="1" u="sng" dirty="0">
                <a:solidFill>
                  <a:schemeClr val="tx2"/>
                </a:solidFill>
              </a:rPr>
              <a:t>\anp_series_2018_mean_weak_by_region.csv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4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691680" y="908720"/>
            <a:ext cx="13837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15,24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331640" y="5949280"/>
            <a:ext cx="154561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chemeClr val="accent2"/>
                </a:solidFill>
              </a:rPr>
              <a:t>134,62 cm</a:t>
            </a:r>
            <a:endParaRPr lang="pt-BR" sz="2500" b="1" dirty="0">
              <a:solidFill>
                <a:schemeClr val="accent2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220072" y="332656"/>
            <a:ext cx="36988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500" b="1" dirty="0" smtClean="0">
                <a:solidFill>
                  <a:srgbClr val="FF0000"/>
                </a:solidFill>
              </a:rPr>
              <a:t>F.M = 783% / 53 % = 14,8   </a:t>
            </a:r>
            <a:endParaRPr lang="pt-BR" sz="25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3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-99392"/>
            <a:ext cx="9144000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585"/>
            <a:ext cx="9144000" cy="541483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123728" y="6309320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 err="1" smtClean="0">
                <a:solidFill>
                  <a:schemeClr val="tx2"/>
                </a:solidFill>
              </a:rPr>
              <a:t>dataviz_para_todos</a:t>
            </a:r>
            <a:r>
              <a:rPr lang="pt-BR" b="1" u="sng" dirty="0" smtClean="0">
                <a:solidFill>
                  <a:schemeClr val="tx2"/>
                </a:solidFill>
              </a:rPr>
              <a:t>\data\</a:t>
            </a:r>
            <a:r>
              <a:rPr lang="pt-BR" b="1" u="sng" dirty="0" err="1" smtClean="0">
                <a:solidFill>
                  <a:schemeClr val="tx2"/>
                </a:solidFill>
              </a:rPr>
              <a:t>raw</a:t>
            </a:r>
            <a:r>
              <a:rPr lang="pt-BR" b="1" u="sng" dirty="0" smtClean="0">
                <a:solidFill>
                  <a:schemeClr val="tx2"/>
                </a:solidFill>
              </a:rPr>
              <a:t>\</a:t>
            </a:r>
            <a:r>
              <a:rPr lang="pt-BR" b="1" u="sng" dirty="0" err="1" smtClean="0">
                <a:solidFill>
                  <a:schemeClr val="tx2"/>
                </a:solidFill>
              </a:rPr>
              <a:t>gapminder.tsv</a:t>
            </a:r>
            <a:endParaRPr lang="pt-BR" b="1" u="sng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5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0" y="1196752"/>
            <a:ext cx="873260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5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140968"/>
            <a:ext cx="3850116" cy="22322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52" y="38581"/>
            <a:ext cx="6732240" cy="24393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607915"/>
            <a:ext cx="29432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6632"/>
            <a:ext cx="5256584" cy="21072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41" y="2636912"/>
            <a:ext cx="3209925" cy="7429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2666" y="2436827"/>
            <a:ext cx="5381625" cy="1066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853" y="4087490"/>
            <a:ext cx="3476625" cy="4095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2776" y="5283950"/>
            <a:ext cx="2133600" cy="10763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28" y="5503024"/>
            <a:ext cx="25717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71800" y="260648"/>
            <a:ext cx="3586815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CONTATOS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59832" y="1896421"/>
            <a:ext cx="41570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jferraz@anp.gov.br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98374" y="3411761"/>
            <a:ext cx="8021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/>
              <a:t>www.linkedin.com/in/joseferrazneto</a:t>
            </a:r>
            <a:r>
              <a:rPr lang="pt-BR" sz="4000" dirty="0"/>
              <a:t>/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013176"/>
            <a:ext cx="1199964" cy="119996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995936" y="5259215"/>
            <a:ext cx="204729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@</a:t>
            </a:r>
            <a:r>
              <a:rPr lang="pt-BR" sz="4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zeneto</a:t>
            </a:r>
            <a:endParaRPr lang="pt-BR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6304"/>
            <a:ext cx="1198800" cy="1198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844824"/>
            <a:ext cx="839088" cy="83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1317</Words>
  <Application>Microsoft Office PowerPoint</Application>
  <PresentationFormat>Apresentação na tela (4:3)</PresentationFormat>
  <Paragraphs>411</Paragraphs>
  <Slides>97</Slides>
  <Notes>83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97</vt:i4>
      </vt:variant>
    </vt:vector>
  </HeadingPairs>
  <TitlesOfParts>
    <vt:vector size="104" baseType="lpstr">
      <vt:lpstr>Arial</vt:lpstr>
      <vt:lpstr>Arial Black</vt:lpstr>
      <vt:lpstr>Berlin Sans FB Demi</vt:lpstr>
      <vt:lpstr>Calibri</vt:lpstr>
      <vt:lpstr>Goudy Old Style</vt:lpstr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José Ferraz Neto</dc:creator>
  <cp:lastModifiedBy>Administrador</cp:lastModifiedBy>
  <cp:revision>193</cp:revision>
  <dcterms:created xsi:type="dcterms:W3CDTF">2018-09-13T18:51:05Z</dcterms:created>
  <dcterms:modified xsi:type="dcterms:W3CDTF">2018-09-25T03:00:52Z</dcterms:modified>
</cp:coreProperties>
</file>